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47"/>
  </p:notesMasterIdLst>
  <p:sldIdLst>
    <p:sldId id="256" r:id="rId2"/>
    <p:sldId id="415" r:id="rId3"/>
    <p:sldId id="437" r:id="rId4"/>
    <p:sldId id="420" r:id="rId5"/>
    <p:sldId id="427" r:id="rId6"/>
    <p:sldId id="421" r:id="rId7"/>
    <p:sldId id="422" r:id="rId8"/>
    <p:sldId id="425" r:id="rId9"/>
    <p:sldId id="428" r:id="rId10"/>
    <p:sldId id="429" r:id="rId11"/>
    <p:sldId id="426" r:id="rId12"/>
    <p:sldId id="430" r:id="rId13"/>
    <p:sldId id="436" r:id="rId14"/>
    <p:sldId id="442" r:id="rId15"/>
    <p:sldId id="443" r:id="rId16"/>
    <p:sldId id="431" r:id="rId17"/>
    <p:sldId id="434" r:id="rId18"/>
    <p:sldId id="444" r:id="rId19"/>
    <p:sldId id="461" r:id="rId20"/>
    <p:sldId id="445" r:id="rId21"/>
    <p:sldId id="464" r:id="rId22"/>
    <p:sldId id="465" r:id="rId23"/>
    <p:sldId id="460" r:id="rId24"/>
    <p:sldId id="448" r:id="rId25"/>
    <p:sldId id="462" r:id="rId26"/>
    <p:sldId id="466" r:id="rId27"/>
    <p:sldId id="438" r:id="rId28"/>
    <p:sldId id="439" r:id="rId29"/>
    <p:sldId id="432" r:id="rId30"/>
    <p:sldId id="418" r:id="rId31"/>
    <p:sldId id="453" r:id="rId32"/>
    <p:sldId id="423" r:id="rId33"/>
    <p:sldId id="424" r:id="rId34"/>
    <p:sldId id="406" r:id="rId35"/>
    <p:sldId id="393" r:id="rId36"/>
    <p:sldId id="395" r:id="rId37"/>
    <p:sldId id="394" r:id="rId38"/>
    <p:sldId id="449" r:id="rId39"/>
    <p:sldId id="454" r:id="rId40"/>
    <p:sldId id="447" r:id="rId41"/>
    <p:sldId id="463" r:id="rId42"/>
    <p:sldId id="457" r:id="rId43"/>
    <p:sldId id="440" r:id="rId44"/>
    <p:sldId id="456" r:id="rId45"/>
    <p:sldId id="45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29/04/2024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29/04/2024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29/04/2024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29/04/2024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Rain_follows_the_plow#cite_note-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765" y="941384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26477" y="2885608"/>
            <a:ext cx="9771836" cy="2681474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Talk 20: Conquest of the West  (1860-1900)</a:t>
            </a:r>
          </a:p>
          <a:p>
            <a:pPr algn="ctr"/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Part Two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97" y="86229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Stampede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3" y="887506"/>
            <a:ext cx="11398871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596" y="220698"/>
            <a:ext cx="8911687" cy="55026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Having fun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3487"/>
            <a:ext cx="12039600" cy="60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643" y="238628"/>
            <a:ext cx="8911687" cy="1280890"/>
          </a:xfrm>
        </p:spPr>
        <p:txBody>
          <a:bodyPr/>
          <a:lstStyle/>
          <a:p>
            <a:r>
              <a:rPr lang="en-GB" dirty="0" smtClean="0"/>
              <a:t>Settler “Explosion” post Civil War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730" y="1023312"/>
            <a:ext cx="10286270" cy="5485165"/>
          </a:xfrm>
        </p:spPr>
        <p:txBody>
          <a:bodyPr>
            <a:normAutofit fontScale="25000" lnSpcReduction="20000"/>
          </a:bodyPr>
          <a:lstStyle/>
          <a:p>
            <a:r>
              <a:rPr lang="en-GB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Economic depression 1873…move west for new life</a:t>
            </a:r>
          </a:p>
          <a:p>
            <a:pPr lvl="1"/>
            <a:r>
              <a:rPr lang="en-GB" sz="8800" dirty="0">
                <a:latin typeface="Arial" panose="020B0604020202020204" pitchFamily="34" charset="0"/>
                <a:cs typeface="Arial" panose="020B0604020202020204" pitchFamily="34" charset="0"/>
              </a:rPr>
              <a:t>Homestead Act 1862 …160 acres of free land for any male</a:t>
            </a:r>
          </a:p>
          <a:p>
            <a:pPr lvl="1"/>
            <a:r>
              <a:rPr lang="en-GB" sz="8800" dirty="0">
                <a:latin typeface="Arial" panose="020B0604020202020204" pitchFamily="34" charset="0"/>
                <a:cs typeface="Arial" panose="020B0604020202020204" pitchFamily="34" charset="0"/>
              </a:rPr>
              <a:t>Demobilised </a:t>
            </a:r>
            <a:r>
              <a:rPr lang="en-GB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soldiers in need of work, accustomed to violence</a:t>
            </a:r>
          </a:p>
          <a:p>
            <a:pPr lvl="1"/>
            <a:r>
              <a:rPr lang="en-GB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800" dirty="0">
                <a:latin typeface="Arial" panose="020B0604020202020204" pitchFamily="34" charset="0"/>
                <a:cs typeface="Arial" panose="020B0604020202020204" pitchFamily="34" charset="0"/>
              </a:rPr>
              <a:t>Freed </a:t>
            </a:r>
            <a:r>
              <a:rPr lang="en-GB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slaves</a:t>
            </a:r>
          </a:p>
          <a:p>
            <a:pPr lvl="1"/>
            <a:r>
              <a:rPr lang="en-GB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Immigrants from Germany, Poland, Sweden</a:t>
            </a:r>
            <a:endParaRPr lang="en-GB" sz="8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9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Mining Boom….more miners than cowboys by 1880</a:t>
            </a:r>
          </a:p>
          <a:p>
            <a:pPr lvl="1"/>
            <a:r>
              <a:rPr lang="en-GB" sz="9400" dirty="0">
                <a:latin typeface="Arial" panose="020B0604020202020204" pitchFamily="34" charset="0"/>
                <a:cs typeface="Arial" panose="020B0604020202020204" pitchFamily="34" charset="0"/>
              </a:rPr>
              <a:t>Silver </a:t>
            </a:r>
            <a:r>
              <a:rPr lang="en-GB" sz="9400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9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400" dirty="0" smtClean="0">
                <a:latin typeface="Arial" panose="020B0604020202020204" pitchFamily="34" charset="0"/>
                <a:cs typeface="Arial" panose="020B0604020202020204" pitchFamily="34" charset="0"/>
              </a:rPr>
              <a:t>Gold Nevada</a:t>
            </a:r>
            <a:endParaRPr lang="en-GB" sz="9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9400" dirty="0">
                <a:latin typeface="Arial" panose="020B0604020202020204" pitchFamily="34" charset="0"/>
                <a:cs typeface="Arial" panose="020B0604020202020204" pitchFamily="34" charset="0"/>
              </a:rPr>
              <a:t>Copper Arizona</a:t>
            </a:r>
          </a:p>
          <a:p>
            <a:pPr lvl="1"/>
            <a:r>
              <a:rPr lang="en-GB" sz="9400" dirty="0">
                <a:latin typeface="Arial" panose="020B0604020202020204" pitchFamily="34" charset="0"/>
                <a:cs typeface="Arial" panose="020B0604020202020204" pitchFamily="34" charset="0"/>
              </a:rPr>
              <a:t>Gold Dakotas</a:t>
            </a:r>
          </a:p>
          <a:p>
            <a:pPr marL="457200" lvl="1" indent="0">
              <a:buNone/>
            </a:pPr>
            <a:endParaRPr lang="en-GB" sz="9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Boosterism</a:t>
            </a:r>
          </a:p>
          <a:p>
            <a:pPr lvl="1"/>
            <a:r>
              <a:rPr lang="en-GB" sz="9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Popular magazines</a:t>
            </a:r>
          </a:p>
          <a:p>
            <a:pPr lvl="1"/>
            <a:r>
              <a:rPr lang="en-GB" sz="9400" dirty="0" smtClean="0">
                <a:latin typeface="Arial" panose="020B0604020202020204" pitchFamily="34" charset="0"/>
                <a:cs typeface="Arial" panose="020B0604020202020204" pitchFamily="34" charset="0"/>
              </a:rPr>
              <a:t>“Weather follows the plough”!</a:t>
            </a:r>
            <a:endParaRPr lang="en-GB" sz="9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9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9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82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346" y="15114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Marketing the West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6" y="1047965"/>
            <a:ext cx="5718690" cy="5810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698" y="1017142"/>
            <a:ext cx="5694244" cy="57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966" y="235227"/>
            <a:ext cx="8911687" cy="1280890"/>
          </a:xfrm>
        </p:spPr>
        <p:txBody>
          <a:bodyPr/>
          <a:lstStyle/>
          <a:p>
            <a:r>
              <a:rPr lang="en-GB" dirty="0" smtClean="0"/>
              <a:t>Advertising land for newly freed slaves</a:t>
            </a:r>
            <a:endParaRPr lang="en-GB" dirty="0"/>
          </a:p>
        </p:txBody>
      </p:sp>
      <p:pic>
        <p:nvPicPr>
          <p:cNvPr id="4098" name="Picture 2" descr="All colored people that want to go to Kan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9" y="1225813"/>
            <a:ext cx="11626921" cy="54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8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43966"/>
            <a:ext cx="8911687" cy="1280890"/>
          </a:xfrm>
        </p:spPr>
        <p:txBody>
          <a:bodyPr/>
          <a:lstStyle/>
          <a:p>
            <a:r>
              <a:rPr lang="en-GB" dirty="0" smtClean="0"/>
              <a:t>“Weather follows the plough”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217" y="1439917"/>
            <a:ext cx="10471369" cy="5155324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“Great American Desert” ---idea of West 18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–early 19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  <a:p>
            <a:endParaRPr lang="en-GB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1870’s unusual wet period Great Plains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Enter the politicians….geologists1870’s …unusual </a:t>
            </a:r>
          </a:p>
          <a:p>
            <a:r>
              <a:rPr lang="en-GB" dirty="0"/>
              <a:t>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Charles Wiber    “God speed the plow. ... By this wonderful provision, which is only man's mastery over nature, the clouds are dispensing copious rains ... [the plow] is the instrument which separates civilization from savagery; and converts a desert into a farm or garden. ... To be more concise, Rain follows the plow.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[1]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baseline="30000" dirty="0"/>
          </a:p>
          <a:p>
            <a:r>
              <a:rPr lang="en-GB" dirty="0" smtClean="0"/>
              <a:t>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US Geology Department….vibrations of ploughs disturbs earth releasing chemicals that caused cloud formations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4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470" y="13012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Homesteaders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0" y="830317"/>
            <a:ext cx="11985389" cy="602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6580" y="20369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Instant Cities</a:t>
            </a:r>
            <a:endParaRPr lang="en-GB" dirty="0"/>
          </a:p>
        </p:txBody>
      </p:sp>
      <p:pic>
        <p:nvPicPr>
          <p:cNvPr id="10242" name="Picture 2" descr="A city in the wild west of America - main st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0" y="924674"/>
            <a:ext cx="9126606" cy="593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53381" y="1507467"/>
            <a:ext cx="35520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Trailheads/ Rail hubs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…Abilene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…Dodge city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886" y="4145445"/>
            <a:ext cx="26661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Mining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towns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….appear 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.then disappear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..’ghost towns’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821" y="361351"/>
            <a:ext cx="10110951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Wagon Trains……assembling at “rail heads closer to settlement as trains expand</a:t>
            </a:r>
            <a:endParaRPr lang="en-GB" dirty="0"/>
          </a:p>
        </p:txBody>
      </p:sp>
      <p:pic>
        <p:nvPicPr>
          <p:cNvPr id="5122" name="Picture 2" descr="old engraved illustration of emigrant wagons, history of united states - wild west 1800s stock pictures, royalty-free photos &amp;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5" y="1713186"/>
            <a:ext cx="12044855" cy="51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636" y="40422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River side saloon</a:t>
            </a:r>
            <a:endParaRPr lang="en-GB" dirty="0"/>
          </a:p>
        </p:txBody>
      </p:sp>
      <p:pic>
        <p:nvPicPr>
          <p:cNvPr id="4098" name="Picture 2" descr="Nome Salo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8" y="1880172"/>
            <a:ext cx="12099532" cy="49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7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96" y="2847357"/>
            <a:ext cx="8911687" cy="1280890"/>
          </a:xfrm>
        </p:spPr>
        <p:txBody>
          <a:bodyPr/>
          <a:lstStyle/>
          <a:p>
            <a:r>
              <a:rPr lang="en-GB" dirty="0" smtClean="0"/>
              <a:t>“Wild West” 1865-1880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4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048" y="0"/>
            <a:ext cx="11634952" cy="1280890"/>
          </a:xfrm>
        </p:spPr>
        <p:txBody>
          <a:bodyPr/>
          <a:lstStyle/>
          <a:p>
            <a:r>
              <a:rPr lang="en-GB" dirty="0" smtClean="0"/>
              <a:t>Isolated, dangerous, fleas, flies, hot and usually boring….but home</a:t>
            </a:r>
            <a:endParaRPr lang="en-GB" dirty="0"/>
          </a:p>
        </p:txBody>
      </p:sp>
      <p:pic>
        <p:nvPicPr>
          <p:cNvPr id="6148" name="Picture 4" descr="Family Poses in Front of Sod 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072054"/>
            <a:ext cx="12004894" cy="57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9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889" y="211734"/>
            <a:ext cx="8911687" cy="1280890"/>
          </a:xfrm>
        </p:spPr>
        <p:txBody>
          <a:bodyPr/>
          <a:lstStyle/>
          <a:p>
            <a:r>
              <a:rPr lang="en-GB" dirty="0" smtClean="0"/>
              <a:t>Comstock Lode, Nevada</a:t>
            </a:r>
            <a:endParaRPr lang="en-GB" dirty="0"/>
          </a:p>
        </p:txBody>
      </p:sp>
      <p:pic>
        <p:nvPicPr>
          <p:cNvPr id="1026" name="Picture 2" descr="Cutaway of hillside showing tunnels and support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5" y="788895"/>
            <a:ext cx="8809130" cy="606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39836" y="1317811"/>
            <a:ext cx="276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Silver discovered</a:t>
            </a:r>
          </a:p>
          <a:p>
            <a:r>
              <a:rPr lang="en-GB" dirty="0" smtClean="0"/>
              <a:t>1859…..rush to </a:t>
            </a:r>
          </a:p>
          <a:p>
            <a:r>
              <a:rPr lang="en-GB" dirty="0" smtClean="0"/>
              <a:t>Seize land….new</a:t>
            </a:r>
          </a:p>
          <a:p>
            <a:r>
              <a:rPr lang="en-GB" dirty="0" smtClean="0"/>
              <a:t>Cities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66728" y="2886637"/>
            <a:ext cx="1510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Gold seams</a:t>
            </a:r>
          </a:p>
          <a:p>
            <a:r>
              <a:rPr lang="en-GB" dirty="0" smtClean="0"/>
              <a:t>Found 1874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457763" y="3926542"/>
            <a:ext cx="2475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Peak production</a:t>
            </a:r>
          </a:p>
          <a:p>
            <a:r>
              <a:rPr lang="en-GB" dirty="0" smtClean="0"/>
              <a:t>1874 $500m Silver </a:t>
            </a:r>
          </a:p>
          <a:p>
            <a:r>
              <a:rPr lang="en-GB" dirty="0" smtClean="0"/>
              <a:t>$600m Gold (2020 $)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520518" y="5217459"/>
            <a:ext cx="21082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400 independent</a:t>
            </a:r>
          </a:p>
          <a:p>
            <a:r>
              <a:rPr lang="en-GB" dirty="0" smtClean="0"/>
              <a:t>Mining company</a:t>
            </a:r>
          </a:p>
          <a:p>
            <a:r>
              <a:rPr lang="en-GB" dirty="0" smtClean="0"/>
              <a:t>10,000 miners</a:t>
            </a:r>
          </a:p>
          <a:p>
            <a:r>
              <a:rPr lang="en-GB" dirty="0" smtClean="0"/>
              <a:t>…many similar</a:t>
            </a:r>
          </a:p>
          <a:p>
            <a:r>
              <a:rPr lang="en-GB" dirty="0" smtClean="0"/>
              <a:t>‘Bonanzas”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3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Miners….Comstock Lode 1880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2" y="1559858"/>
            <a:ext cx="11940987" cy="5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312" y="398078"/>
            <a:ext cx="8911687" cy="1280890"/>
          </a:xfrm>
        </p:spPr>
        <p:txBody>
          <a:bodyPr/>
          <a:lstStyle/>
          <a:p>
            <a:r>
              <a:rPr lang="en-GB" dirty="0" smtClean="0"/>
              <a:t>Ghost town….Nevada silver mine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0" y="1417834"/>
            <a:ext cx="12068709" cy="5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946" y="139088"/>
            <a:ext cx="8911687" cy="1280890"/>
          </a:xfrm>
        </p:spPr>
        <p:txBody>
          <a:bodyPr/>
          <a:lstStyle/>
          <a:p>
            <a:r>
              <a:rPr lang="en-GB" dirty="0" smtClean="0"/>
              <a:t>Mining town…loading pack mules</a:t>
            </a:r>
            <a:endParaRPr lang="en-GB" dirty="0"/>
          </a:p>
        </p:txBody>
      </p:sp>
      <p:pic>
        <p:nvPicPr>
          <p:cNvPr id="9218" name="Picture 2" descr="Loaded Mining Pack Mules Ca 188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" y="1024627"/>
            <a:ext cx="12120283" cy="583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84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199" y="326160"/>
            <a:ext cx="8911687" cy="1280890"/>
          </a:xfrm>
        </p:spPr>
        <p:txBody>
          <a:bodyPr/>
          <a:lstStyle/>
          <a:p>
            <a:r>
              <a:rPr lang="en-GB" dirty="0" smtClean="0"/>
              <a:t>Ladies at the dance hall</a:t>
            </a:r>
            <a:endParaRPr lang="en-GB" dirty="0"/>
          </a:p>
        </p:txBody>
      </p:sp>
      <p:pic>
        <p:nvPicPr>
          <p:cNvPr id="5122" name="Picture 2" descr="Seattle Dance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6" y="1066799"/>
            <a:ext cx="11904324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926" y="296661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Outlaws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2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381" y="0"/>
            <a:ext cx="8911687" cy="1280890"/>
          </a:xfrm>
        </p:spPr>
        <p:txBody>
          <a:bodyPr/>
          <a:lstStyle/>
          <a:p>
            <a:r>
              <a:rPr lang="en-GB" dirty="0" smtClean="0"/>
              <a:t>Jesse and Frank James</a:t>
            </a:r>
            <a:endParaRPr lang="en-GB" dirty="0"/>
          </a:p>
        </p:txBody>
      </p:sp>
      <p:pic>
        <p:nvPicPr>
          <p:cNvPr id="1026" name="Picture 2" descr="https://upload.wikimedia.org/wikipedia/commons/4/4c/Jesse_and_Frank_Jam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4" y="1524000"/>
            <a:ext cx="688635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9006" y="114562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Jessie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5627" y="112986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Frank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479183" y="597906"/>
            <a:ext cx="4827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From Missouri, teenagers join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Bloody Bill Anderson during Civil war…Centralia Massacre  Murdered 22 unarmed soldiers, 100 prisoners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0612" y="3307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485529" y="1936376"/>
            <a:ext cx="4778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Missouri Reconstruction no jobs, </a:t>
            </a:r>
          </a:p>
          <a:p>
            <a:r>
              <a:rPr lang="en-GB" dirty="0" smtClean="0"/>
              <a:t>Career in bank robbing….form </a:t>
            </a:r>
          </a:p>
          <a:p>
            <a:r>
              <a:rPr lang="en-GB" dirty="0" smtClean="0"/>
              <a:t>James gang rob trains…celebrities</a:t>
            </a:r>
          </a:p>
          <a:p>
            <a:r>
              <a:rPr lang="en-GB" dirty="0" smtClean="0"/>
              <a:t>During 1870’s...protected by ex Confederates .Trains hire Pinkerton detective.. reward by train companies…not government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71851" y="4791687"/>
            <a:ext cx="471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Jesse hides with sister murdered hanging</a:t>
            </a:r>
          </a:p>
          <a:p>
            <a:r>
              <a:rPr lang="en-GB" dirty="0" smtClean="0"/>
              <a:t>Pictures…killer becomes celebrity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335748" y="4052047"/>
            <a:ext cx="494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Northfield raid…disaster..towns people fight back f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530352" y="5477435"/>
            <a:ext cx="4435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Frank surrenders, pardoned, becomes</a:t>
            </a:r>
          </a:p>
          <a:p>
            <a:r>
              <a:rPr lang="en-GB" dirty="0" smtClean="0"/>
              <a:t>Avid gardener, shoe salesman, silent </a:t>
            </a:r>
          </a:p>
          <a:p>
            <a:r>
              <a:rPr lang="en-GB" dirty="0" smtClean="0"/>
              <a:t>Movies, tour guide. Dies peacefully </a:t>
            </a:r>
          </a:p>
          <a:p>
            <a:r>
              <a:rPr lang="en-GB" dirty="0" smtClean="0"/>
              <a:t>1915</a:t>
            </a:r>
          </a:p>
        </p:txBody>
      </p:sp>
    </p:spTree>
    <p:extLst>
      <p:ext uri="{BB962C8B-B14F-4D97-AF65-F5344CB8AC3E}">
        <p14:creationId xmlns:p14="http://schemas.microsoft.com/office/powerpoint/2010/main" val="16745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419" y="27448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Wild Bill Hickok (1837-1876)</a:t>
            </a:r>
            <a:endParaRPr lang="en-GB" dirty="0"/>
          </a:p>
        </p:txBody>
      </p:sp>
      <p:pic>
        <p:nvPicPr>
          <p:cNvPr id="2050" name="Picture 2" descr="https://upload.wikimedia.org/wikipedia/commons/thumb/f/fc/Wild_Bill_Hickok_sepia.png/300px-Wild_Bill_Hickok_se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2" y="947148"/>
            <a:ext cx="6678003" cy="591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1060" y="1237129"/>
            <a:ext cx="5339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Illinois born….’Jayhawker” in Missouri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joins North in Civil war…scout, spy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2094" y="2205318"/>
            <a:ext cx="5113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Post war career as scout for army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wars,  gambler, Horse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rustler,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duels. Wins all. Elected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sheriff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3812" y="3442447"/>
            <a:ext cx="49616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Newspapers boost him as celebrity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…failed career as travelling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Circus performer with hired Indians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…disobedient buffalo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1575" y="5256541"/>
            <a:ext cx="46041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Returns to west…career in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Gambling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..ups and downs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….murdered while playing poker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4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8808" y="24759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Belle Star (1848- 1889)</a:t>
            </a:r>
            <a:endParaRPr lang="en-GB" dirty="0"/>
          </a:p>
        </p:txBody>
      </p:sp>
      <p:pic>
        <p:nvPicPr>
          <p:cNvPr id="819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905435"/>
            <a:ext cx="7252447" cy="59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65660" y="979167"/>
            <a:ext cx="3199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Classically educated</a:t>
            </a:r>
          </a:p>
          <a:p>
            <a:r>
              <a:rPr lang="en-GB" dirty="0" smtClean="0"/>
              <a:t>Missouri…family “low class”</a:t>
            </a:r>
          </a:p>
          <a:p>
            <a:r>
              <a:rPr lang="en-GB" dirty="0" smtClean="0"/>
              <a:t>..not slave owners.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247528" y="2330824"/>
            <a:ext cx="3549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Brother joins “bushwhackers”</a:t>
            </a:r>
          </a:p>
          <a:p>
            <a:r>
              <a:rPr lang="en-GB" dirty="0" smtClean="0"/>
              <a:t>Belle spy, brother killed. Family</a:t>
            </a:r>
          </a:p>
          <a:p>
            <a:r>
              <a:rPr lang="en-GB" dirty="0" smtClean="0"/>
              <a:t>To Texas. Marries James Reed</a:t>
            </a:r>
          </a:p>
          <a:p>
            <a:r>
              <a:rPr lang="en-GB" dirty="0" smtClean="0"/>
              <a:t>..bank robber. Belle helps out</a:t>
            </a:r>
          </a:p>
          <a:p>
            <a:r>
              <a:rPr lang="en-GB" dirty="0" smtClean="0"/>
              <a:t>“crack shot, rode side saddle</a:t>
            </a:r>
          </a:p>
          <a:p>
            <a:r>
              <a:rPr lang="en-GB" dirty="0" smtClean="0"/>
              <a:t>Velvet hat”…Reed killed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5458" y="4186518"/>
            <a:ext cx="51139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Joins “James gang”….marries</a:t>
            </a:r>
          </a:p>
          <a:p>
            <a:r>
              <a:rPr lang="en-GB" dirty="0" smtClean="0"/>
              <a:t>Cherokee Sam Starr. Horse stealing..9 month</a:t>
            </a:r>
          </a:p>
          <a:p>
            <a:r>
              <a:rPr lang="en-GB" dirty="0" smtClean="0"/>
              <a:t>..model prisoner. Leaves. Sam</a:t>
            </a:r>
          </a:p>
          <a:p>
            <a:r>
              <a:rPr lang="en-GB" dirty="0" smtClean="0"/>
              <a:t>Killed in gunfight..2 children..</a:t>
            </a:r>
          </a:p>
          <a:p>
            <a:r>
              <a:rPr lang="en-GB" dirty="0" smtClean="0"/>
              <a:t>One gunfighter killed, daughter</a:t>
            </a:r>
          </a:p>
          <a:p>
            <a:r>
              <a:rPr lang="en-GB" dirty="0" smtClean="0"/>
              <a:t>Prostitute. Brothel owner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444753" y="6042212"/>
            <a:ext cx="3578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Belle…murdered after refusing</a:t>
            </a:r>
          </a:p>
          <a:p>
            <a:r>
              <a:rPr lang="en-GB" dirty="0" smtClean="0"/>
              <a:t>Man a dance 1889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27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318" y="47696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Mass Migration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120636"/>
              </p:ext>
            </p:extLst>
          </p:nvPr>
        </p:nvGraphicFramePr>
        <p:xfrm>
          <a:off x="1393868" y="1401773"/>
          <a:ext cx="9834015" cy="3116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650">
                  <a:extLst>
                    <a:ext uri="{9D8B030D-6E8A-4147-A177-3AD203B41FA5}">
                      <a16:colId xmlns:a16="http://schemas.microsoft.com/office/drawing/2014/main" val="3175812187"/>
                    </a:ext>
                  </a:extLst>
                </a:gridCol>
                <a:gridCol w="2729483">
                  <a:extLst>
                    <a:ext uri="{9D8B030D-6E8A-4147-A177-3AD203B41FA5}">
                      <a16:colId xmlns:a16="http://schemas.microsoft.com/office/drawing/2014/main" val="2300430648"/>
                    </a:ext>
                  </a:extLst>
                </a:gridCol>
                <a:gridCol w="3229882">
                  <a:extLst>
                    <a:ext uri="{9D8B030D-6E8A-4147-A177-3AD203B41FA5}">
                      <a16:colId xmlns:a16="http://schemas.microsoft.com/office/drawing/2014/main" val="1177847814"/>
                    </a:ext>
                  </a:extLst>
                </a:gridCol>
              </a:tblGrid>
              <a:tr h="525516">
                <a:tc>
                  <a:txBody>
                    <a:bodyPr/>
                    <a:lstStyle/>
                    <a:p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588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Nebraska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80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Kansas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413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Iowa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1,600,000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482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&amp; North Dakota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39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Texas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1,600,000</a:t>
                      </a:r>
                      <a:endParaRPr lang="en-GB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33582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64220" y="4645573"/>
            <a:ext cx="112416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Absence of formal structures of governance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…land claims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…cattle ownership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…legal system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…large male population accustomed to violence…esp “Border Wars</a:t>
            </a:r>
            <a:r>
              <a:rPr lang="en-GB" dirty="0" smtClean="0"/>
              <a:t>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0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1536" y="33673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End of the Frontier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0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the Frontier 1880’s -1890’s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270" y="1828800"/>
            <a:ext cx="8915400" cy="4534328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Buffalo extinction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End of Indian Wars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Ranching industry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state hood and governance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Agriculture depression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960" y="193805"/>
            <a:ext cx="8911687" cy="1280890"/>
          </a:xfrm>
        </p:spPr>
        <p:txBody>
          <a:bodyPr/>
          <a:lstStyle/>
          <a:p>
            <a:r>
              <a:rPr lang="en-GB" dirty="0" smtClean="0"/>
              <a:t>Industrialised buffalo hunting</a:t>
            </a:r>
            <a:endParaRPr lang="en-GB" dirty="0"/>
          </a:p>
        </p:txBody>
      </p:sp>
      <p:pic>
        <p:nvPicPr>
          <p:cNvPr id="5122" name="Picture 2" descr="Killing Buffa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8" y="895351"/>
            <a:ext cx="12090212" cy="596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79294"/>
            <a:ext cx="8911687" cy="806824"/>
          </a:xfrm>
        </p:spPr>
        <p:txBody>
          <a:bodyPr/>
          <a:lstStyle/>
          <a:p>
            <a:r>
              <a:rPr lang="en-GB" dirty="0" smtClean="0"/>
              <a:t>Elimination of the buffalo</a:t>
            </a:r>
            <a:endParaRPr lang="en-GB" dirty="0"/>
          </a:p>
        </p:txBody>
      </p:sp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7" y="739739"/>
            <a:ext cx="8172638" cy="61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61296" y="3646055"/>
            <a:ext cx="37382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Memoir buffalo hunter Frank Meyer “We…served our purpose In helping abolish the buffalo …or maybe I’m just rationalising . Maybe we were just a greedy lot who wanted to get ours  and to hell with posterity. Just so we kept ..our money Pouches filled. I think that is way It was”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2329" y="537278"/>
            <a:ext cx="3639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 buffalo hunters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Kill 200/ day…used for hides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Glue $3 hide…..expand to 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Indian reservations…Indians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Kill hunters…US army decides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exterminate herds….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89577" y="2599765"/>
            <a:ext cx="3223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Conservations complain</a:t>
            </a:r>
          </a:p>
          <a:p>
            <a:r>
              <a:rPr lang="en-GB" sz="1600" dirty="0" smtClean="0"/>
              <a:t>Pres Grant vetoes preservation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751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266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Wounded Knee 1890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188" y="1039905"/>
            <a:ext cx="8915400" cy="5495365"/>
          </a:xfrm>
        </p:spPr>
        <p:txBody>
          <a:bodyPr>
            <a:normAutofit/>
          </a:bodyPr>
          <a:lstStyle/>
          <a:p>
            <a:r>
              <a:rPr lang="en-GB" dirty="0" smtClean="0"/>
              <a:t>Lakota Sioux living in reservations</a:t>
            </a:r>
          </a:p>
          <a:p>
            <a:pPr lvl="1"/>
            <a:r>
              <a:rPr lang="en-GB" dirty="0" smtClean="0"/>
              <a:t>Starving</a:t>
            </a:r>
          </a:p>
          <a:p>
            <a:pPr lvl="1"/>
            <a:r>
              <a:rPr lang="en-GB" dirty="0" smtClean="0"/>
              <a:t>Culture obliterated</a:t>
            </a:r>
          </a:p>
          <a:p>
            <a:pPr lvl="1"/>
            <a:r>
              <a:rPr lang="en-GB" dirty="0" smtClean="0"/>
              <a:t>Shock of buffalo disappearance</a:t>
            </a:r>
          </a:p>
          <a:p>
            <a:endParaRPr lang="en-GB" dirty="0"/>
          </a:p>
          <a:p>
            <a:r>
              <a:rPr lang="en-GB" dirty="0" smtClean="0"/>
              <a:t>Lakota Sioux mystic Wovoka launches Ghost Dance movement</a:t>
            </a:r>
          </a:p>
          <a:p>
            <a:pPr lvl="1"/>
            <a:r>
              <a:rPr lang="en-GB" dirty="0"/>
              <a:t>Dance will invoke flood to drown the whites</a:t>
            </a:r>
          </a:p>
          <a:p>
            <a:pPr lvl="1"/>
            <a:r>
              <a:rPr lang="en-GB" dirty="0"/>
              <a:t>Bring buffalo back to life</a:t>
            </a:r>
          </a:p>
          <a:p>
            <a:pPr lvl="1"/>
            <a:r>
              <a:rPr lang="en-GB" dirty="0"/>
              <a:t>Jesus has returned and will come to lead Indians as “Great Chief”</a:t>
            </a:r>
          </a:p>
          <a:p>
            <a:endParaRPr lang="en-GB" dirty="0"/>
          </a:p>
          <a:p>
            <a:r>
              <a:rPr lang="en-GB" dirty="0" smtClean="0"/>
              <a:t>US Army considers dance dangerous</a:t>
            </a:r>
          </a:p>
          <a:p>
            <a:pPr lvl="1"/>
            <a:r>
              <a:rPr lang="en-GB" dirty="0" smtClean="0"/>
              <a:t>600 men with new machine guns surround camp</a:t>
            </a:r>
          </a:p>
          <a:p>
            <a:pPr lvl="1"/>
            <a:r>
              <a:rPr lang="en-GB" dirty="0" smtClean="0"/>
              <a:t>Demand Indians hand in weapons</a:t>
            </a:r>
          </a:p>
          <a:p>
            <a:pPr lvl="1"/>
            <a:r>
              <a:rPr lang="en-GB" dirty="0" smtClean="0"/>
              <a:t>Indians resist and mowed down….300 killed (18 soldiers)</a:t>
            </a:r>
          </a:p>
        </p:txBody>
      </p:sp>
    </p:spTree>
    <p:extLst>
      <p:ext uri="{BB962C8B-B14F-4D97-AF65-F5344CB8AC3E}">
        <p14:creationId xmlns:p14="http://schemas.microsoft.com/office/powerpoint/2010/main" val="6787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541" y="366202"/>
            <a:ext cx="8911687" cy="1280890"/>
          </a:xfrm>
        </p:spPr>
        <p:txBody>
          <a:bodyPr/>
          <a:lstStyle/>
          <a:p>
            <a:r>
              <a:rPr lang="en-GB" dirty="0" smtClean="0"/>
              <a:t>Wounded Knee aftermath 1890</a:t>
            </a:r>
            <a:endParaRPr lang="en-GB" dirty="0"/>
          </a:p>
        </p:txBody>
      </p:sp>
      <p:pic>
        <p:nvPicPr>
          <p:cNvPr id="1536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2659"/>
            <a:ext cx="12024702" cy="575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855" y="319310"/>
            <a:ext cx="8911687" cy="1280890"/>
          </a:xfrm>
        </p:spPr>
        <p:txBody>
          <a:bodyPr/>
          <a:lstStyle/>
          <a:p>
            <a:r>
              <a:rPr lang="en-GB" dirty="0" smtClean="0"/>
              <a:t>Girls Boarding School 1890’s</a:t>
            </a:r>
            <a:endParaRPr lang="en-GB" dirty="0"/>
          </a:p>
        </p:txBody>
      </p:sp>
      <p:pic>
        <p:nvPicPr>
          <p:cNvPr id="17410" name="Picture 2" descr="Native American girls from the Omaha tribe at Carlisle School, Pennsylvania. | Location: Carlisle School, Pennsylvani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4" y="1497107"/>
            <a:ext cx="11519647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7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542048"/>
            <a:ext cx="8911687" cy="1280890"/>
          </a:xfrm>
        </p:spPr>
        <p:txBody>
          <a:bodyPr/>
          <a:lstStyle/>
          <a:p>
            <a:r>
              <a:rPr lang="en-GB" dirty="0" smtClean="0"/>
              <a:t>Boy’s Boarding School</a:t>
            </a:r>
            <a:endParaRPr lang="en-GB" dirty="0"/>
          </a:p>
        </p:txBody>
      </p:sp>
      <p:pic>
        <p:nvPicPr>
          <p:cNvPr id="16386" name="Picture 2" descr="At Carlisle Indian School, PA. A group of Omaha boys in Cadet uniforms. Photograph ca. 1880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89" y="1326777"/>
            <a:ext cx="11879199" cy="55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702" y="10415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End of the cowboys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842683"/>
            <a:ext cx="11824447" cy="6096001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Expansion of railroads and invention of refrigeration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competition for land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Farmers vs Cowboys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Rangers vs cowboy wars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Range wars 1880; 90’s…small scale, violent, employment of ‘assassins”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 enclosure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arbed wire….invented 1867….improved 1870’s… pervasive 1880s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Promoted aggressively “it 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takes no room, exhausts no soil, shades no vegetation, is proof against high winds, makes no snowdrifts, and is both durable and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cheap!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Weather change….”great die up” 1886/87…end of “open range”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Cowboys redeployed as ranch hands, farmers, miners or move to newly emerging cities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2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396" y="95193"/>
            <a:ext cx="8911687" cy="899890"/>
          </a:xfrm>
        </p:spPr>
        <p:txBody>
          <a:bodyPr/>
          <a:lstStyle/>
          <a:p>
            <a:pPr algn="ctr"/>
            <a:r>
              <a:rPr lang="en-GB" dirty="0" smtClean="0"/>
              <a:t>Agriculture 1880- 1890’s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798" y="753036"/>
            <a:ext cx="9756494" cy="6104964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Falling price of wheat 1870 - due to Chronic Overproduction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Settlers continue arriving in vast numbers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2 million farms 1870, 10 million 1900…Germans and Swedes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automation and adoption of mono culture (wheat)</a:t>
            </a:r>
          </a:p>
          <a:p>
            <a:pPr marL="0" indent="0"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Failure of cooperative movements Granger movement fails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Granger Movement established 1867, 5 million members 1870’s…focus education, includes equal membership for women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Grangers dominate farming states…impose pricing restrictions for railroads. warehouses….over ruled by Supreme Court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Cooperative ventures….storage, farm machinery, all fail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Changes in weather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Wet years”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end 1890..drought till late 1900</a:t>
            </a:r>
          </a:p>
          <a:p>
            <a:pPr lvl="1"/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Lots too small …survival requires irrigation…requires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capital</a:t>
            </a:r>
          </a:p>
          <a:p>
            <a:pPr lvl="1"/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0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324" y="68298"/>
            <a:ext cx="8911687" cy="855066"/>
          </a:xfrm>
        </p:spPr>
        <p:txBody>
          <a:bodyPr/>
          <a:lstStyle/>
          <a:p>
            <a:pPr algn="ctr"/>
            <a:r>
              <a:rPr lang="en-GB" dirty="0" smtClean="0"/>
              <a:t>Longhorn Cattle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23" y="932329"/>
            <a:ext cx="7243006" cy="5925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7576" y="896471"/>
            <a:ext cx="432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Introduced to Americas by Spanish in Mexico in 1500’s…hardy, heat, </a:t>
            </a:r>
          </a:p>
          <a:p>
            <a:r>
              <a:rPr lang="en-GB" dirty="0" smtClean="0"/>
              <a:t>…undeveloped</a:t>
            </a:r>
          </a:p>
          <a:p>
            <a:r>
              <a:rPr lang="en-GB" dirty="0" smtClean="0"/>
              <a:t>…turn feral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462682" y="2259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575176" y="2232211"/>
            <a:ext cx="4132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Open Range ranching develops </a:t>
            </a:r>
          </a:p>
          <a:p>
            <a:r>
              <a:rPr lang="en-GB" dirty="0" smtClean="0"/>
              <a:t>1800’s across Texas .first cattle drives 1850’s to California after gold rush. Then to supply South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8507" y="3836894"/>
            <a:ext cx="4681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Ranches abandoned ..farmer</a:t>
            </a:r>
          </a:p>
          <a:p>
            <a:r>
              <a:rPr lang="en-GB" dirty="0" smtClean="0"/>
              <a:t>Join war price of cattle to $2 head</a:t>
            </a:r>
          </a:p>
          <a:p>
            <a:r>
              <a:rPr lang="en-GB" dirty="0" smtClean="0"/>
              <a:t>…abandoned as North blocks Mississippi</a:t>
            </a:r>
          </a:p>
          <a:p>
            <a:r>
              <a:rPr lang="en-GB" dirty="0" smtClean="0"/>
              <a:t>…250,000 wild cattle in Texas plains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390965" y="5378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619999" y="5380672"/>
            <a:ext cx="4509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Post civil war……opportunity</a:t>
            </a:r>
          </a:p>
          <a:p>
            <a:r>
              <a:rPr lang="en-GB" dirty="0" smtClean="0"/>
              <a:t>Trans continental railroad</a:t>
            </a:r>
          </a:p>
          <a:p>
            <a:r>
              <a:rPr lang="en-GB" dirty="0" smtClean="0"/>
              <a:t>Meat Packing industry Chicago</a:t>
            </a:r>
          </a:p>
          <a:p>
            <a:r>
              <a:rPr lang="en-GB" dirty="0" smtClean="0"/>
              <a:t>Indian reservations ready market…collapse of buffalo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5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898" y="266758"/>
            <a:ext cx="10773102" cy="1280890"/>
          </a:xfrm>
        </p:spPr>
        <p:txBody>
          <a:bodyPr/>
          <a:lstStyle/>
          <a:p>
            <a:r>
              <a:rPr lang="en-GB" dirty="0" smtClean="0"/>
              <a:t>Farming in the Dakotas….horse drawn reapers</a:t>
            </a:r>
            <a:endParaRPr lang="en-GB" dirty="0"/>
          </a:p>
        </p:txBody>
      </p:sp>
      <p:pic>
        <p:nvPicPr>
          <p:cNvPr id="8194" name="Picture 2" descr="McCormick Re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4" y="1261241"/>
            <a:ext cx="11979320" cy="55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07" y="459724"/>
            <a:ext cx="9449780" cy="1280890"/>
          </a:xfrm>
        </p:spPr>
        <p:txBody>
          <a:bodyPr/>
          <a:lstStyle/>
          <a:p>
            <a:r>
              <a:rPr lang="en-GB" dirty="0" smtClean="0"/>
              <a:t>Granger cooperative movement 1870’s</a:t>
            </a:r>
            <a:endParaRPr lang="en-GB" dirty="0"/>
          </a:p>
        </p:txBody>
      </p:sp>
      <p:pic>
        <p:nvPicPr>
          <p:cNvPr id="3074" name="Picture 2" descr="I Feed You Al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3" y="1138519"/>
            <a:ext cx="12174070" cy="57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819" y="435851"/>
            <a:ext cx="8911687" cy="1280890"/>
          </a:xfrm>
        </p:spPr>
        <p:txBody>
          <a:bodyPr/>
          <a:lstStyle/>
          <a:p>
            <a:r>
              <a:rPr lang="en-GB" dirty="0" smtClean="0"/>
              <a:t>20 mule combine harvester 1890’s</a:t>
            </a:r>
            <a:endParaRPr lang="en-GB" dirty="0"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3" y="1371600"/>
            <a:ext cx="12147177" cy="556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388" y="272941"/>
            <a:ext cx="10070260" cy="128089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Close knit communities: Barn raising Indiana 1900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2" y="735107"/>
            <a:ext cx="11655972" cy="612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760" y="488935"/>
            <a:ext cx="8911687" cy="908855"/>
          </a:xfrm>
        </p:spPr>
        <p:txBody>
          <a:bodyPr/>
          <a:lstStyle/>
          <a:p>
            <a:pPr algn="ctr"/>
            <a:r>
              <a:rPr lang="en-GB" dirty="0" smtClean="0"/>
              <a:t>West 1890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470" y="1181528"/>
            <a:ext cx="11080376" cy="6237623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West integrated into wider US economy and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politicals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Ranches enclosed by barbed wire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Indians confined to reservations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Territories converted to States</a:t>
            </a:r>
          </a:p>
          <a:p>
            <a:pPr lvl="1"/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West economy built on mass wheat production and </a:t>
            </a:r>
            <a:r>
              <a:rPr lang="en-GB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ining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Seen as fulfilment of “Manifest Destiny” </a:t>
            </a:r>
          </a:p>
          <a:p>
            <a:pPr marL="0" indent="0"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….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independence,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freedom &amp; opportunity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   ….also violence,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crime, corruption land degradation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Growing Constraints: falling prices, absence of rain, power of monopolies …….inexplicable.......conspiracy theories…..something must be done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/>
              <a:t>     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029" y="2835372"/>
            <a:ext cx="9814228" cy="1886008"/>
          </a:xfrm>
        </p:spPr>
        <p:txBody>
          <a:bodyPr>
            <a:normAutofit/>
          </a:bodyPr>
          <a:lstStyle/>
          <a:p>
            <a:r>
              <a:rPr lang="en-GB" dirty="0" smtClean="0"/>
              <a:t>Next talk: Rise of US industrial might and </a:t>
            </a:r>
            <a:br>
              <a:rPr lang="en-GB" dirty="0" smtClean="0"/>
            </a:br>
            <a:r>
              <a:rPr lang="en-GB" dirty="0" smtClean="0"/>
              <a:t>the struggles of industrial workers and farmers vs monopolies and capital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80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519" y="21021"/>
            <a:ext cx="8911687" cy="651641"/>
          </a:xfrm>
        </p:spPr>
        <p:txBody>
          <a:bodyPr/>
          <a:lstStyle/>
          <a:p>
            <a:pPr algn="ctr"/>
            <a:r>
              <a:rPr lang="en-GB" dirty="0" smtClean="0"/>
              <a:t>Cowboys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0658" y="786729"/>
            <a:ext cx="8915400" cy="4645883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25% black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Immigrants, Mexicans, Native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Indians…many Irish, English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Young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men, short in stature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GB" dirty="0"/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Rounding up cattle from open range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Branding of cattle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Driving herds to Texas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$25- $40 per month salary…paid at end of drive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Spent fast…clothes, drink, women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208" y="5391616"/>
            <a:ext cx="11461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James Cook… 50 years on the old frontier: “We were each allowed to take a pair of bed blankets </a:t>
            </a:r>
          </a:p>
          <a:p>
            <a:r>
              <a:rPr lang="en-GB" dirty="0" smtClean="0"/>
              <a:t>and a sack containing a little Extra clothing. ..We had no tents or shelter of any sort other than our</a:t>
            </a:r>
          </a:p>
          <a:p>
            <a:r>
              <a:rPr lang="en-GB" dirty="0" smtClean="0"/>
              <a:t> blankets. No provision was made for the care of men in case of accident. Should anyone become </a:t>
            </a:r>
          </a:p>
          <a:p>
            <a:r>
              <a:rPr lang="en-GB" dirty="0" smtClean="0"/>
              <a:t>Injured, wounded or sick, he we be strictly ‘out of luck’…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87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113" y="157946"/>
            <a:ext cx="8911687" cy="684737"/>
          </a:xfrm>
        </p:spPr>
        <p:txBody>
          <a:bodyPr/>
          <a:lstStyle/>
          <a:p>
            <a:pPr algn="ctr"/>
            <a:r>
              <a:rPr lang="en-GB" dirty="0" smtClean="0"/>
              <a:t>Cattle Drives</a:t>
            </a:r>
            <a:endParaRPr lang="en-GB" dirty="0"/>
          </a:p>
        </p:txBody>
      </p:sp>
      <p:pic>
        <p:nvPicPr>
          <p:cNvPr id="3074" name="Picture 2" descr="Great Western Cattle Tr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7" y="995082"/>
            <a:ext cx="8056097" cy="5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63634" y="939381"/>
            <a:ext cx="305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2,000 -3,000 cattle</a:t>
            </a:r>
          </a:p>
          <a:p>
            <a:r>
              <a:rPr lang="en-GB" dirty="0" smtClean="0"/>
              <a:t>10 cowboys, 10 miles/day</a:t>
            </a:r>
          </a:p>
          <a:p>
            <a:r>
              <a:rPr lang="en-GB" dirty="0" smtClean="0"/>
              <a:t>2-3 months 24 hours day</a:t>
            </a:r>
          </a:p>
          <a:p>
            <a:r>
              <a:rPr lang="en-GB" dirty="0" smtClean="0"/>
              <a:t>…$20 per day wages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713694" y="2814917"/>
            <a:ext cx="33778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 Texas to Dodge City</a:t>
            </a:r>
          </a:p>
          <a:p>
            <a:r>
              <a:rPr lang="en-GB" dirty="0" smtClean="0"/>
              <a:t>Loaded by train to Chicago </a:t>
            </a:r>
          </a:p>
          <a:p>
            <a:r>
              <a:rPr lang="en-GB" dirty="0" smtClean="0"/>
              <a:t>for slaughter, first for Indians</a:t>
            </a:r>
          </a:p>
          <a:p>
            <a:r>
              <a:rPr lang="en-GB" dirty="0" smtClean="0"/>
              <a:t>Then east coast….first</a:t>
            </a:r>
          </a:p>
          <a:p>
            <a:r>
              <a:rPr lang="en-GB" dirty="0" smtClean="0"/>
              <a:t>Refrigerated railcar 1868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2306" y="4984377"/>
            <a:ext cx="31133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Several rivers to cross</a:t>
            </a:r>
          </a:p>
          <a:p>
            <a:r>
              <a:rPr lang="en-GB" dirty="0" smtClean="0"/>
              <a:t>Biggest danger stampede</a:t>
            </a:r>
          </a:p>
          <a:p>
            <a:r>
              <a:rPr lang="en-GB" dirty="0" smtClean="0"/>
              <a:t>Disease, accidents, </a:t>
            </a:r>
          </a:p>
          <a:p>
            <a:r>
              <a:rPr lang="en-GB" dirty="0" smtClean="0"/>
              <a:t>..few Indian attacks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2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490" y="24759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Cattle Drives</a:t>
            </a:r>
            <a:endParaRPr lang="en-GB" dirty="0"/>
          </a:p>
        </p:txBody>
      </p:sp>
      <p:pic>
        <p:nvPicPr>
          <p:cNvPr id="4098" name="Picture 2" descr="Cattle Tr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6" y="995082"/>
            <a:ext cx="11955744" cy="586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490" y="0"/>
            <a:ext cx="8911687" cy="1280890"/>
          </a:xfrm>
        </p:spPr>
        <p:txBody>
          <a:bodyPr/>
          <a:lstStyle/>
          <a:p>
            <a:r>
              <a:rPr lang="en-GB" dirty="0" smtClean="0"/>
              <a:t>Cowboy with full kit 1880</a:t>
            </a:r>
            <a:endParaRPr lang="en-GB" dirty="0"/>
          </a:p>
        </p:txBody>
      </p:sp>
      <p:pic>
        <p:nvPicPr>
          <p:cNvPr id="717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" y="609600"/>
            <a:ext cx="12192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0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749" y="28345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Cowboys and night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8" y="1265704"/>
            <a:ext cx="11830050" cy="55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44500</TotalTime>
  <Words>1432</Words>
  <Application>Microsoft Office PowerPoint</Application>
  <PresentationFormat>Widescreen</PresentationFormat>
  <Paragraphs>293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Century Gothic</vt:lpstr>
      <vt:lpstr>Wingdings 3</vt:lpstr>
      <vt:lpstr>Wisp</vt:lpstr>
      <vt:lpstr>American History </vt:lpstr>
      <vt:lpstr>“Wild West” 1865-1880</vt:lpstr>
      <vt:lpstr>Mass Migration</vt:lpstr>
      <vt:lpstr>Longhorn Cattle</vt:lpstr>
      <vt:lpstr>Cowboys</vt:lpstr>
      <vt:lpstr>Cattle Drives</vt:lpstr>
      <vt:lpstr>Cattle Drives</vt:lpstr>
      <vt:lpstr>Cowboy with full kit 1880</vt:lpstr>
      <vt:lpstr>Cowboys and night</vt:lpstr>
      <vt:lpstr>Stampede</vt:lpstr>
      <vt:lpstr>Having fun</vt:lpstr>
      <vt:lpstr>Settler “Explosion” post Civil War</vt:lpstr>
      <vt:lpstr>Marketing the West</vt:lpstr>
      <vt:lpstr>Advertising land for newly freed slaves</vt:lpstr>
      <vt:lpstr>“Weather follows the plough”</vt:lpstr>
      <vt:lpstr>Homesteaders</vt:lpstr>
      <vt:lpstr>Instant Cities</vt:lpstr>
      <vt:lpstr>Wagon Trains……assembling at “rail heads closer to settlement as trains expand</vt:lpstr>
      <vt:lpstr>River side saloon</vt:lpstr>
      <vt:lpstr>Isolated, dangerous, fleas, flies, hot and usually boring….but home</vt:lpstr>
      <vt:lpstr>Comstock Lode, Nevada</vt:lpstr>
      <vt:lpstr>Miners….Comstock Lode 1880</vt:lpstr>
      <vt:lpstr>Ghost town….Nevada silver mine</vt:lpstr>
      <vt:lpstr>Mining town…loading pack mules</vt:lpstr>
      <vt:lpstr>Ladies at the dance hall</vt:lpstr>
      <vt:lpstr>Outlaws  </vt:lpstr>
      <vt:lpstr>Jesse and Frank James</vt:lpstr>
      <vt:lpstr>Wild Bill Hickok (1837-1876)</vt:lpstr>
      <vt:lpstr>Belle Star (1848- 1889)</vt:lpstr>
      <vt:lpstr>End of the Frontier</vt:lpstr>
      <vt:lpstr>End of the Frontier 1880’s -1890’s</vt:lpstr>
      <vt:lpstr>Industrialised buffalo hunting</vt:lpstr>
      <vt:lpstr>Elimination of the buffalo</vt:lpstr>
      <vt:lpstr>Wounded Knee 1890</vt:lpstr>
      <vt:lpstr>Wounded Knee aftermath 1890</vt:lpstr>
      <vt:lpstr>Girls Boarding School 1890’s</vt:lpstr>
      <vt:lpstr>Boy’s Boarding School</vt:lpstr>
      <vt:lpstr>End of the cowboys</vt:lpstr>
      <vt:lpstr>Agriculture 1880- 1890’s</vt:lpstr>
      <vt:lpstr>Farming in the Dakotas….horse drawn reapers</vt:lpstr>
      <vt:lpstr>Granger cooperative movement 1870’s</vt:lpstr>
      <vt:lpstr>20 mule combine harvester 1890’s</vt:lpstr>
      <vt:lpstr>Close knit communities: Barn raising Indiana 1900</vt:lpstr>
      <vt:lpstr>West 1890</vt:lpstr>
      <vt:lpstr>Next talk: Rise of US industrial might and  the struggles of industrial workers and farmers vs monopolies and capital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1530</cp:revision>
  <dcterms:created xsi:type="dcterms:W3CDTF">2023-02-02T12:46:22Z</dcterms:created>
  <dcterms:modified xsi:type="dcterms:W3CDTF">2024-04-29T17:59:46Z</dcterms:modified>
</cp:coreProperties>
</file>